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2427"/>
    <a:srgbClr val="642225"/>
    <a:srgbClr val="8B2F34"/>
    <a:srgbClr val="9F5A5A"/>
    <a:srgbClr val="D36F1F"/>
    <a:srgbClr val="A5324C"/>
    <a:srgbClr val="9C2E46"/>
    <a:srgbClr val="B73C51"/>
    <a:srgbClr val="9E5047"/>
    <a:srgbClr val="A33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4AC2BBA-2A02-EC07-E5DF-9C008A21A1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381902-577E-9292-9F6F-CC4BC33CBC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1483F-87CF-4647-B79E-DC3454CFA361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756BCF-08A9-D717-7FFE-CC694FC119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4A4E38-BE45-ED93-5761-FDDF463DFA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6EA69-8059-4845-A0C3-4B3AEDE60B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4568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9F38-1F55-4CF6-8299-4F793E6A03DA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C5C52-B995-4656-AC60-725E7CE06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280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364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055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236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E23E-3C50-4B0B-A15C-429739A5D6E8}" type="datetime1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11FB-BE65-443D-B3E0-5F929ECF6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5FBE3-5D8E-4888-8DD8-A2A578BFEA3D}" type="datetime1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11FB-BE65-443D-B3E0-5F929ECF6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92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FFE5-DD60-4E85-9411-94E45C639C28}" type="datetime1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11FB-BE65-443D-B3E0-5F929ECF69D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0148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8FBE-1B52-43F7-A7B0-69BFAB41E2F7}" type="datetime1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11FB-BE65-443D-B3E0-5F929ECF6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64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B098-9D46-4050-BE60-A096E0D23FAC}" type="datetime1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11FB-BE65-443D-B3E0-5F929ECF69D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8921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05D3-C02E-4408-9E51-3A7D1BD9CE37}" type="datetime1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11FB-BE65-443D-B3E0-5F929ECF6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480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CFC5-1CA1-468B-8140-AAFEEBE90F4C}" type="datetime1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11FB-BE65-443D-B3E0-5F929ECF6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57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9E31-A71E-4E98-AFD9-0604FEFA6CEF}" type="datetime1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11FB-BE65-443D-B3E0-5F929ECF6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32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E9D09-D5EF-42B8-A840-C1C150B3433B}" type="datetime1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11FB-BE65-443D-B3E0-5F929ECF6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06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27C0A-7248-4157-B6A5-553E98E0D720}" type="datetime1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11FB-BE65-443D-B3E0-5F929ECF6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14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D4F8-420F-455A-8067-69C855DFAC5A}" type="datetime1">
              <a:rPr lang="ru-RU" smtClean="0"/>
              <a:t>15.03.2024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11FB-BE65-443D-B3E0-5F929ECF6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67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CD35C-39AB-44B8-9D24-97416E4E5C30}" type="datetime1">
              <a:rPr lang="ru-RU" smtClean="0"/>
              <a:t>15.03.2024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11FB-BE65-443D-B3E0-5F929ECF6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87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DEB3-61A6-413C-9131-E62BED3BE687}" type="datetime1">
              <a:rPr lang="ru-RU" smtClean="0"/>
              <a:t>15.03.2024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11FB-BE65-443D-B3E0-5F929ECF6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143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6295A-F08B-411D-8EF9-A6421DCF3577}" type="datetime1">
              <a:rPr lang="ru-RU" smtClean="0"/>
              <a:t>15.03.2024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11FB-BE65-443D-B3E0-5F929ECF6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10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4D08-E40D-4F31-BB90-2B439F8E4F9D}" type="datetime1">
              <a:rPr lang="ru-RU" smtClean="0"/>
              <a:t>15.03.2024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11FB-BE65-443D-B3E0-5F929ECF6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3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9FBD-5E35-4213-BB84-36829E710E0D}" type="datetime1">
              <a:rPr lang="ru-RU" smtClean="0"/>
              <a:t>15.03.2024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11FB-BE65-443D-B3E0-5F929ECF6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55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97962-C64B-4C5A-8687-F438A579987F}" type="datetime1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1A11FB-BE65-443D-B3E0-5F929ECF69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74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16.wdp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8.wdp"/><Relationship Id="rId7" Type="http://schemas.microsoft.com/office/2007/relationships/hdphoto" Target="../media/hdphoto20.wdp"/><Relationship Id="rId12" Type="http://schemas.microsoft.com/office/2007/relationships/hdphoto" Target="../media/hdphoto2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4.png"/><Relationship Id="rId5" Type="http://schemas.microsoft.com/office/2007/relationships/hdphoto" Target="../media/hdphoto19.wdp"/><Relationship Id="rId10" Type="http://schemas.openxmlformats.org/officeDocument/2006/relationships/image" Target="../media/image1.jpeg"/><Relationship Id="rId4" Type="http://schemas.openxmlformats.org/officeDocument/2006/relationships/image" Target="../media/image31.png"/><Relationship Id="rId9" Type="http://schemas.microsoft.com/office/2007/relationships/hdphoto" Target="../media/hdphoto2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23.wdp"/><Relationship Id="rId7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4.wdp"/><Relationship Id="rId5" Type="http://schemas.openxmlformats.org/officeDocument/2006/relationships/image" Target="../media/image36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12.wdp"/><Relationship Id="rId1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5">
            <a:extLst>
              <a:ext uri="{FF2B5EF4-FFF2-40B4-BE49-F238E27FC236}">
                <a16:creationId xmlns:a16="http://schemas.microsoft.com/office/drawing/2014/main" id="{608B9E28-D613-1F6A-3F79-9F163C6B3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54" y="224196"/>
            <a:ext cx="2651874" cy="557176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BA4C5C-4AE4-01ED-09C0-5C6F58D73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322" y="1941006"/>
            <a:ext cx="6801106" cy="3643048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B45C1-E017-7BFB-989D-DC9E9D686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2936" y="2891529"/>
            <a:ext cx="7766936" cy="1646302"/>
          </a:xfrm>
          <a:effectLst/>
          <a:scene3d>
            <a:camera prst="obliqueTopLeft"/>
            <a:lightRig rig="threePt" dir="t"/>
          </a:scene3d>
          <a:sp3d>
            <a:bevelT prst="relaxedInset"/>
          </a:sp3d>
        </p:spPr>
        <p:txBody>
          <a:bodyPr>
            <a:normAutofit fontScale="90000"/>
            <a:sp3d extrusionH="57150">
              <a:bevelT w="57150" h="38100" prst="hardEdge"/>
            </a:sp3d>
          </a:bodyPr>
          <a:lstStyle/>
          <a:p>
            <a:r>
              <a:rPr lang="en-US" sz="15300" dirty="0">
                <a:solidFill>
                  <a:srgbClr val="A33047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1C.</a:t>
            </a:r>
            <a:r>
              <a:rPr lang="lv-LV" sz="15300" dirty="0">
                <a:solidFill>
                  <a:srgbClr val="A33047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ERP</a:t>
            </a:r>
            <a:br>
              <a:rPr lang="en-US" sz="8900" dirty="0">
                <a:solidFill>
                  <a:srgbClr val="FFC000"/>
                </a:solidFill>
                <a:latin typeface="Arial Black" panose="020B0A04020102020204" pitchFamily="34" charset="0"/>
              </a:rPr>
            </a:br>
            <a:r>
              <a:rPr lang="en-US" sz="2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</a:rPr>
              <a:t>Enterprise resource planning</a:t>
            </a:r>
            <a:r>
              <a:rPr lang="lv-LV" sz="6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br>
              <a:rPr lang="lv-LV" dirty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53CB79-2BA0-FA14-382D-B45538C08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302" y="4635495"/>
            <a:ext cx="10145906" cy="1655762"/>
          </a:xfrm>
        </p:spPr>
        <p:txBody>
          <a:bodyPr>
            <a:normAutofit fontScale="55000" lnSpcReduction="20000"/>
          </a:bodyPr>
          <a:lstStyle/>
          <a:p>
            <a:br>
              <a:rPr lang="en-US" sz="2000" dirty="0">
                <a:solidFill>
                  <a:srgbClr val="9E5047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lv-LV" sz="2000" dirty="0">
              <a:solidFill>
                <a:srgbClr val="9E5047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8600" b="1" i="0" dirty="0" err="1">
                <a:solidFill>
                  <a:srgbClr val="9E504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Noderīgas</a:t>
            </a:r>
            <a:r>
              <a:rPr lang="en-US" sz="8600" b="1" i="0" dirty="0">
                <a:solidFill>
                  <a:srgbClr val="9E504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 </a:t>
            </a:r>
            <a:r>
              <a:rPr lang="en-US" sz="8600" b="1" i="0" dirty="0" err="1">
                <a:solidFill>
                  <a:srgbClr val="9E504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funkcijas</a:t>
            </a:r>
            <a:r>
              <a:rPr lang="en-US" sz="8600" b="1" i="0" dirty="0">
                <a:solidFill>
                  <a:srgbClr val="9E504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, kas </a:t>
            </a:r>
            <a:r>
              <a:rPr lang="en-US" sz="8600" b="1" i="0" dirty="0" err="1">
                <a:solidFill>
                  <a:srgbClr val="9E504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atvieglo</a:t>
            </a:r>
            <a:r>
              <a:rPr lang="en-US" sz="8600" b="1" i="0" dirty="0">
                <a:solidFill>
                  <a:srgbClr val="9E504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 Darbu</a:t>
            </a:r>
            <a:r>
              <a:rPr lang="en-US" sz="8600" b="1" dirty="0">
                <a:solidFill>
                  <a:srgbClr val="9E504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öhne"/>
              </a:rPr>
              <a:t>!</a:t>
            </a:r>
            <a:endParaRPr lang="ru-RU" sz="8600" b="1" dirty="0">
              <a:solidFill>
                <a:srgbClr val="9E504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513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17F59C81-75A0-AAEC-925E-A2242C931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7119" y="807714"/>
            <a:ext cx="8275930" cy="4347483"/>
          </a:xfrm>
          <a:effectLst>
            <a:innerShdw blurRad="63500" dist="50800" dir="13500000">
              <a:prstClr val="black">
                <a:alpha val="50000"/>
              </a:prstClr>
            </a:innerShdw>
            <a:softEdge rad="31750"/>
          </a:effectLst>
        </p:spPr>
      </p:pic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E2EE1B43-660F-1B01-0E45-FCD5897A2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25" y="191358"/>
            <a:ext cx="2006414" cy="42156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График – Бесплатные иконки: бизнес">
            <a:extLst>
              <a:ext uri="{FF2B5EF4-FFF2-40B4-BE49-F238E27FC236}">
                <a16:creationId xmlns:a16="http://schemas.microsoft.com/office/drawing/2014/main" id="{46050943-AAD5-872C-1C5B-72B0B952B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936" y="5579927"/>
            <a:ext cx="1231167" cy="89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F50C8C-BA99-27D5-5413-3300B56D479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177139" y="5568349"/>
            <a:ext cx="1193198" cy="9377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E16703-F162-1B0D-D9DE-0BAC1576B2C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89428" y="5568347"/>
            <a:ext cx="1030967" cy="9377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C01BBF-4643-1824-3CBB-7EC48790B14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55110" y="5459170"/>
            <a:ext cx="1046902" cy="10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5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C99854-8CE5-4FBE-B15F-C5DB50592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132" b="20045"/>
          <a:stretch/>
        </p:blipFill>
        <p:spPr>
          <a:xfrm>
            <a:off x="292961" y="1327185"/>
            <a:ext cx="8771855" cy="435007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61CC9-94FC-1753-ED4F-46E3B8269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5" y="281994"/>
            <a:ext cx="10134034" cy="730060"/>
          </a:xfrm>
        </p:spPr>
        <p:txBody>
          <a:bodyPr>
            <a:normAutofit fontScale="90000"/>
          </a:bodyPr>
          <a:lstStyle/>
          <a:p>
            <a:br>
              <a:rPr lang="lv-LV" sz="36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lv-LV" sz="27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Atskaites konstruktors ar formatēšanas pielāgošanas iespējām.</a:t>
            </a:r>
            <a:br>
              <a:rPr lang="lv-LV" sz="27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ru-RU" sz="2700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B32DA0-CD10-FDA2-FD27-F04D711DA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4" y="148829"/>
            <a:ext cx="2006414" cy="42156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637752-7ACF-809D-AA2F-9B066FB60BD4}"/>
              </a:ext>
            </a:extLst>
          </p:cNvPr>
          <p:cNvSpPr txBox="1"/>
          <p:nvPr/>
        </p:nvSpPr>
        <p:spPr>
          <a:xfrm>
            <a:off x="2695898" y="1575886"/>
            <a:ext cx="7176071" cy="7909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i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öhne"/>
              </a:rPr>
              <a:t>ERP 1C pārskata konfigurācijas rīki ietver:</a:t>
            </a:r>
          </a:p>
          <a:p>
            <a:endParaRPr lang="lv-LV" i="1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lv-LV" sz="1600" i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öhne"/>
              </a:rPr>
              <a:t>Atskaišu konstruktors: ļauj lietotājam veidot atskaites no nulles, definējot struktūru, formatējumu, datu izvietojumu un citus parametrus.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lv-LV" sz="1600" i="1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lv-LV" sz="1600" i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öhne"/>
              </a:rPr>
              <a:t>Parametru atlases iespēja ļauj izvēlēties kādi dati jāiekļauj atskaitē, kā arī noteikt tā attēlošanas secību un formātu.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lv-LV" sz="1600" b="1" i="1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lv-LV" sz="1600" i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öhne"/>
              </a:rPr>
              <a:t>Filtri un grupēšana: ļauj lietotājam filtrēt datus un grupēt tos pēc noteiktām kritēriju grupām, lai atvieglotu analīzi..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lv-LV" sz="1600" i="1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lv-LV" sz="1600" i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öhne"/>
              </a:rPr>
              <a:t>Lietotāja lauki un formulējumi: ļauj paplašināt atskaišu funkcionalitāti, pievienojot papildu laukus ar informāciju vai aprēķinātajām vērtībām.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lv-LV" sz="1600" i="1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</a:endParaRP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lv-LV" sz="1600" i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öhne"/>
              </a:rPr>
              <a:t>Stilu un veidņu konfigurācija: ļauj izvēlēties noformējuma stilus, krāsas, fontus un citas vizuālas opcijas, lai atskaiti izskatītos profesionāli un viegli lasāmi.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lv-LV" sz="1600" i="1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</a:endParaRPr>
          </a:p>
          <a:p>
            <a:endParaRPr lang="lv-LV" sz="1800" i="1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</a:endParaRPr>
          </a:p>
          <a:p>
            <a:endParaRPr lang="lv-LV" i="1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</a:endParaRPr>
          </a:p>
          <a:p>
            <a:endParaRPr lang="lv-LV" sz="1800" i="1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</a:endParaRPr>
          </a:p>
          <a:p>
            <a:endParaRPr lang="lv-LV" i="1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</a:endParaRPr>
          </a:p>
          <a:p>
            <a:endParaRPr lang="lv-LV" sz="1800" i="1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</a:endParaRPr>
          </a:p>
          <a:p>
            <a:endParaRPr lang="lv-LV" i="1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</a:endParaRPr>
          </a:p>
          <a:p>
            <a:endParaRPr lang="lv-LV" sz="1800" i="1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</a:endParaRPr>
          </a:p>
          <a:p>
            <a:endParaRPr lang="lv-LV" i="1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</a:endParaRPr>
          </a:p>
          <a:p>
            <a:endParaRPr lang="lv-LV" sz="1800" i="1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</a:endParaRPr>
          </a:p>
          <a:p>
            <a:endParaRPr lang="lv-LV" i="1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</a:endParaRPr>
          </a:p>
          <a:p>
            <a:endParaRPr lang="lv-LV" sz="1800" i="1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</a:endParaRPr>
          </a:p>
          <a:p>
            <a:endParaRPr lang="lv-LV" sz="1800" i="1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2889055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9951B3-3C55-6DCC-C01E-674561EF7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634" y="4737764"/>
            <a:ext cx="3748721" cy="1148132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E05DF4-4FC3-84C9-7D0F-DECF04668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067" y="815949"/>
            <a:ext cx="4005654" cy="219427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212BBA-99DE-DC6D-8208-9B07A425D1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9995" y="2241609"/>
            <a:ext cx="4395453" cy="243389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74B213-3411-CA34-4BAD-6B3C7B7248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5292" y="3959014"/>
            <a:ext cx="4177372" cy="226666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4C7B3C-6C84-56B5-6DA4-0FA3C0166EC3}"/>
              </a:ext>
            </a:extLst>
          </p:cNvPr>
          <p:cNvSpPr txBox="1"/>
          <p:nvPr/>
        </p:nvSpPr>
        <p:spPr>
          <a:xfrm>
            <a:off x="5738673" y="559744"/>
            <a:ext cx="39259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1800" i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öhne"/>
              </a:rPr>
              <a:t>Šie rīki nodrošina elastību un funkcionalitāti atskaišu veidošanā un konfigurēšanā 1C ERP, ļaujot lietotājiem izveidot personalizētas atskaites, kas atspoguļo konkrētas uzņēmuma vajadzības un prasības.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F5ED41-E284-58F2-1DE8-A975ACE90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4" y="224347"/>
            <a:ext cx="2006414" cy="42156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Отчет – Бесплатные иконки: бизнес и финансы">
            <a:extLst>
              <a:ext uri="{FF2B5EF4-FFF2-40B4-BE49-F238E27FC236}">
                <a16:creationId xmlns:a16="http://schemas.microsoft.com/office/drawing/2014/main" id="{0D5B4C04-DFD2-6D53-2E1D-8C6141F11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84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9423">
            <a:off x="8031143" y="2429069"/>
            <a:ext cx="1684546" cy="168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659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8ED6AC-6613-B8E4-53F3-D7A6A83F18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5692"/>
          <a:stretch/>
        </p:blipFill>
        <p:spPr>
          <a:xfrm>
            <a:off x="751567" y="849256"/>
            <a:ext cx="4697593" cy="420801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6329DC-B5A4-FCD6-2DC0-132930633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7" y="210973"/>
            <a:ext cx="2006414" cy="42156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007962-7F86-3D10-833C-D187A000C16A}"/>
              </a:ext>
            </a:extLst>
          </p:cNvPr>
          <p:cNvSpPr txBox="1"/>
          <p:nvPr/>
        </p:nvSpPr>
        <p:spPr>
          <a:xfrm>
            <a:off x="3315681" y="4820839"/>
            <a:ext cx="6059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i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öhne"/>
              </a:rPr>
              <a:t>Un galvenais, ir iespējams konfigurēt </a:t>
            </a:r>
            <a:r>
              <a:rPr lang="lv-LV" sz="1800" i="1" u="sng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öhne"/>
              </a:rPr>
              <a:t>automātisku e-pasta sūtīšanu</a:t>
            </a:r>
            <a:r>
              <a:rPr lang="lv-LV" sz="1800" i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öhne"/>
              </a:rPr>
              <a:t> ar nepieciešamo atskaites variantu, pēc grafika.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009D43-E9B2-DBEC-BED3-9EDAFA9354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2571" y="2069363"/>
            <a:ext cx="4040541" cy="2341577"/>
          </a:xfrm>
          <a:prstGeom prst="rect">
            <a:avLst/>
          </a:prstGeom>
        </p:spPr>
      </p:pic>
      <p:pic>
        <p:nvPicPr>
          <p:cNvPr id="3074" name="Picture 2" descr="Отправить почту – Бесплатные иконки: коммуникации">
            <a:extLst>
              <a:ext uri="{FF2B5EF4-FFF2-40B4-BE49-F238E27FC236}">
                <a16:creationId xmlns:a16="http://schemas.microsoft.com/office/drawing/2014/main" id="{C653AB78-E14D-50B3-AC49-921C4DA6A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762">
            <a:off x="6204098" y="190001"/>
            <a:ext cx="1820331" cy="182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тчет – Бесплатные иконки: файлы и папки">
            <a:extLst>
              <a:ext uri="{FF2B5EF4-FFF2-40B4-BE49-F238E27FC236}">
                <a16:creationId xmlns:a16="http://schemas.microsoft.com/office/drawing/2014/main" id="{AE66452C-24C9-BE3B-9C92-57E67A70B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1261">
            <a:off x="1030395" y="5012412"/>
            <a:ext cx="1566760" cy="156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957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Шестеренка – Бесплатные иконки: строительство и инструменты">
            <a:extLst>
              <a:ext uri="{FF2B5EF4-FFF2-40B4-BE49-F238E27FC236}">
                <a16:creationId xmlns:a16="http://schemas.microsoft.com/office/drawing/2014/main" id="{D16F49A0-AB4B-E895-0652-6FAE19DDF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colorTemperature colorTemp="6200"/>
                    </a14:imgEffect>
                    <a14:imgEffect>
                      <a14:saturation sat="4000"/>
                    </a14:imgEffect>
                    <a14:imgEffect>
                      <a14:brightnessContrast bright="100000"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4" y="2700292"/>
            <a:ext cx="3824796" cy="382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B738121-D93C-9149-08AA-3051C0D67C0C}"/>
              </a:ext>
            </a:extLst>
          </p:cNvPr>
          <p:cNvSpPr txBox="1">
            <a:spLocks/>
          </p:cNvSpPr>
          <p:nvPr/>
        </p:nvSpPr>
        <p:spPr>
          <a:xfrm>
            <a:off x="1220537" y="582661"/>
            <a:ext cx="8372471" cy="54630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lv-LV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lv-LV" sz="27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</a:rPr>
              <a:t>Mēs tikai daļēji aprakstījām noderīgos rīkus, jo 1C ERP to ir daudz! </a:t>
            </a:r>
          </a:p>
          <a:p>
            <a:r>
              <a:rPr lang="lv-LV" sz="27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</a:rPr>
              <a:t>Integrācija ar dažādiem servisiem, datu </a:t>
            </a:r>
            <a:r>
              <a:rPr lang="lv-LV" sz="2700" b="1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</a:rPr>
              <a:t>ielāde</a:t>
            </a:r>
            <a:r>
              <a:rPr lang="lv-LV" sz="27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</a:rPr>
              <a:t> no Excel, CRM, </a:t>
            </a:r>
            <a:r>
              <a:rPr lang="lv-LV" sz="2700" b="1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</a:rPr>
              <a:t>utc</a:t>
            </a:r>
            <a:r>
              <a:rPr lang="lv-LV" sz="27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</a:rPr>
              <a:t>. </a:t>
            </a:r>
          </a:p>
          <a:p>
            <a:endParaRPr lang="lv-LV" sz="2700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9C2E46"/>
              </a:solidFill>
            </a:endParaRPr>
          </a:p>
          <a:p>
            <a:r>
              <a:rPr lang="lv-LV" sz="27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</a:rPr>
              <a:t>Par sīkāku informāciju, lūdzu, sazinieties ar </a:t>
            </a:r>
            <a:r>
              <a:rPr lang="lv-LV" sz="33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</a:rPr>
              <a:t>Onetec</a:t>
            </a:r>
            <a:r>
              <a:rPr lang="lv-LV" sz="27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</a:rPr>
              <a:t> - mūsu komanda ar prieku atbildēs uz jūsu jautājumiem!</a:t>
            </a:r>
          </a:p>
          <a:p>
            <a:endParaRPr lang="lv-LV" sz="2700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9C2E46"/>
              </a:solidFill>
            </a:endParaRPr>
          </a:p>
          <a:p>
            <a:pPr algn="ctr"/>
            <a:r>
              <a:rPr lang="lv-LV" sz="27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</a:rPr>
              <a:t> </a:t>
            </a:r>
            <a:r>
              <a:rPr lang="lv-LV" sz="44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</a:rPr>
              <a:t>Paldies par uzmanību!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A574C0-63E1-EFF0-ABB1-EDFEBD39C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0" y="228728"/>
            <a:ext cx="2006414" cy="42156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302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E3AFEA-6DE7-8932-1A70-9DBFDB525C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6" t="13933"/>
          <a:stretch/>
        </p:blipFill>
        <p:spPr>
          <a:xfrm>
            <a:off x="1535312" y="648039"/>
            <a:ext cx="7938034" cy="4595892"/>
          </a:xfrm>
          <a:prstGeom prst="rect">
            <a:avLst/>
          </a:prstGeom>
        </p:spPr>
      </p:pic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AE5841C6-AAC2-412A-D156-9D8A4EDEA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75" y="1941503"/>
            <a:ext cx="10481522" cy="3701143"/>
          </a:xfrm>
        </p:spPr>
        <p:txBody>
          <a:bodyPr/>
          <a:lstStyle/>
          <a:p>
            <a:br>
              <a:rPr lang="nn-NO" dirty="0"/>
            </a:br>
            <a:r>
              <a:rPr lang="lv-LV" sz="4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Ko piedāvā </a:t>
            </a:r>
            <a:r>
              <a:rPr lang="lv-LV" sz="4400" b="1" dirty="0">
                <a:solidFill>
                  <a:srgbClr val="A5324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ERP 2. Uzņēmuma vadība?</a:t>
            </a:r>
            <a:endParaRPr lang="ru-RU" b="1" dirty="0">
              <a:solidFill>
                <a:srgbClr val="A5324C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C880957-B051-63FE-6FAF-834F771B70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8816" y="4605863"/>
            <a:ext cx="6653516" cy="2004627"/>
          </a:xfrm>
          <a:prstGeom prst="rect">
            <a:avLst/>
          </a:prstGeom>
        </p:spPr>
      </p:pic>
      <p:pic>
        <p:nvPicPr>
          <p:cNvPr id="16" name="Рисунок 5">
            <a:extLst>
              <a:ext uri="{FF2B5EF4-FFF2-40B4-BE49-F238E27FC236}">
                <a16:creationId xmlns:a16="http://schemas.microsoft.com/office/drawing/2014/main" id="{37867115-1109-7F27-97E9-B1975C7BC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5" y="148613"/>
            <a:ext cx="2029120" cy="42633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89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5D4DEF-3531-E50A-FB6D-DE163303D3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2502" y="2375550"/>
            <a:ext cx="4715808" cy="40744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2D4A5-41BA-771D-21DD-65CA7C13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75" y="816040"/>
            <a:ext cx="8279968" cy="3119021"/>
          </a:xfrm>
        </p:spPr>
        <p:txBody>
          <a:bodyPr>
            <a:normAutofit/>
          </a:bodyPr>
          <a:lstStyle/>
          <a:p>
            <a:r>
              <a:rPr lang="lv-LV" sz="2800" b="1" dirty="0">
                <a:solidFill>
                  <a:srgbClr val="A5324C"/>
                </a:solidFill>
                <a:effectLst>
                  <a:outerShdw blurRad="50800" dist="38100" dir="18900000" algn="bl" rotWithShape="0">
                    <a:prstClr val="black">
                      <a:alpha val="23000"/>
                    </a:prstClr>
                  </a:outerShdw>
                </a:effectLst>
              </a:rPr>
              <a:t>Šodien mēs apskatīsim noderīgus palīglīdzekļus, kas ievērojami atvieglo mūsu darbu, neiedziļinoties funkcionalitātes detaļās: </a:t>
            </a:r>
            <a:endParaRPr lang="ru-RU" sz="2800" b="1" dirty="0">
              <a:solidFill>
                <a:srgbClr val="A5324C"/>
              </a:solidFill>
              <a:effectLst>
                <a:outerShdw blurRad="50800" dist="38100" dir="18900000" algn="bl" rotWithShape="0">
                  <a:prstClr val="black">
                    <a:alpha val="23000"/>
                  </a:prst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3F0731-EB9A-368A-BF18-07DD597E1950}"/>
              </a:ext>
            </a:extLst>
          </p:cNvPr>
          <p:cNvSpPr txBox="1"/>
          <p:nvPr/>
        </p:nvSpPr>
        <p:spPr>
          <a:xfrm>
            <a:off x="690370" y="2375550"/>
            <a:ext cx="42521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642225"/>
                </a:solidFill>
              </a:rPr>
              <a:t>Izmai</a:t>
            </a:r>
            <a:r>
              <a:rPr lang="lv-LV" sz="2000" b="1" dirty="0" err="1">
                <a:ln>
                  <a:solidFill>
                    <a:schemeClr val="tx1"/>
                  </a:solidFill>
                </a:ln>
                <a:solidFill>
                  <a:srgbClr val="642225"/>
                </a:solidFill>
              </a:rPr>
              <a:t>ņu</a:t>
            </a:r>
            <a:r>
              <a:rPr lang="lv-LV" sz="2000" b="1" dirty="0">
                <a:ln>
                  <a:solidFill>
                    <a:schemeClr val="tx1"/>
                  </a:solidFill>
                </a:ln>
                <a:solidFill>
                  <a:srgbClr val="642225"/>
                </a:solidFill>
              </a:rPr>
              <a:t> vēsture</a:t>
            </a:r>
            <a:endParaRPr lang="en-US" sz="2000" b="1" dirty="0">
              <a:ln>
                <a:solidFill>
                  <a:schemeClr val="tx1"/>
                </a:solidFill>
              </a:ln>
              <a:solidFill>
                <a:srgbClr val="642225"/>
              </a:solidFill>
            </a:endParaRPr>
          </a:p>
          <a:p>
            <a:endParaRPr lang="en-US" sz="2000" b="1" dirty="0">
              <a:ln>
                <a:solidFill>
                  <a:schemeClr val="tx1"/>
                </a:solidFill>
              </a:ln>
              <a:solidFill>
                <a:srgbClr val="64222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err="1">
                <a:ln>
                  <a:solidFill>
                    <a:schemeClr val="tx1"/>
                  </a:solidFill>
                </a:ln>
                <a:solidFill>
                  <a:srgbClr val="642225"/>
                </a:solidFill>
              </a:rPr>
              <a:t>Dokumentu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642225"/>
                </a:solidFill>
              </a:rPr>
              <a:t> un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solidFill>
                  <a:srgbClr val="642225"/>
                </a:solidFill>
              </a:rPr>
              <a:t>katalogu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642225"/>
                </a:solidFill>
              </a:rPr>
              <a:t>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solidFill>
                  <a:srgbClr val="642225"/>
                </a:solidFill>
              </a:rPr>
              <a:t>personalizācija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642225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>
              <a:ln>
                <a:solidFill>
                  <a:schemeClr val="tx1"/>
                </a:solidFill>
              </a:ln>
              <a:solidFill>
                <a:srgbClr val="64222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err="1">
                <a:ln>
                  <a:solidFill>
                    <a:schemeClr val="tx1"/>
                  </a:solidFill>
                </a:ln>
                <a:solidFill>
                  <a:srgbClr val="642225"/>
                </a:solidFill>
              </a:rPr>
              <a:t>Iespēja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642225"/>
                </a:solidFill>
              </a:rPr>
              <a:t>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solidFill>
                  <a:srgbClr val="642225"/>
                </a:solidFill>
              </a:rPr>
              <a:t>kopēt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642225"/>
                </a:solidFill>
              </a:rPr>
              <a:t>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solidFill>
                  <a:srgbClr val="642225"/>
                </a:solidFill>
              </a:rPr>
              <a:t>rindas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642225"/>
                </a:solidFill>
              </a:rPr>
              <a:t> no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solidFill>
                  <a:srgbClr val="642225"/>
                </a:solidFill>
              </a:rPr>
              <a:t>viena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642225"/>
                </a:solidFill>
              </a:rPr>
              <a:t>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solidFill>
                  <a:srgbClr val="642225"/>
                </a:solidFill>
              </a:rPr>
              <a:t>dokumenta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642225"/>
                </a:solidFill>
              </a:rPr>
              <a:t>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solidFill>
                  <a:srgbClr val="642225"/>
                </a:solidFill>
              </a:rPr>
              <a:t>uz</a:t>
            </a:r>
            <a:r>
              <a:rPr lang="en-US" sz="2000" b="1" dirty="0">
                <a:ln>
                  <a:solidFill>
                    <a:schemeClr val="tx1"/>
                  </a:solidFill>
                </a:ln>
                <a:solidFill>
                  <a:srgbClr val="642225"/>
                </a:solidFill>
              </a:rPr>
              <a:t> </a:t>
            </a:r>
            <a:r>
              <a:rPr lang="en-US" sz="2000" b="1" dirty="0" err="1">
                <a:ln>
                  <a:solidFill>
                    <a:schemeClr val="tx1"/>
                  </a:solidFill>
                </a:ln>
                <a:solidFill>
                  <a:srgbClr val="642225"/>
                </a:solidFill>
              </a:rPr>
              <a:t>citu</a:t>
            </a:r>
            <a:endParaRPr lang="lv-LV" sz="2000" b="1" dirty="0">
              <a:ln>
                <a:solidFill>
                  <a:schemeClr val="tx1"/>
                </a:solidFill>
              </a:ln>
              <a:solidFill>
                <a:srgbClr val="642225"/>
              </a:solidFill>
            </a:endParaRPr>
          </a:p>
          <a:p>
            <a:endParaRPr lang="lv-LV" sz="2000" b="1" dirty="0">
              <a:ln>
                <a:solidFill>
                  <a:schemeClr val="tx1"/>
                </a:solidFill>
              </a:ln>
              <a:solidFill>
                <a:srgbClr val="64222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000" b="1" dirty="0">
                <a:ln>
                  <a:solidFill>
                    <a:schemeClr val="tx1"/>
                  </a:solidFill>
                </a:ln>
                <a:solidFill>
                  <a:srgbClr val="642225"/>
                </a:solidFill>
              </a:rPr>
              <a:t>Mērķu rādītāju monitors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lv-LV" sz="2000" b="1" dirty="0">
              <a:ln>
                <a:solidFill>
                  <a:schemeClr val="tx1"/>
                </a:solidFill>
              </a:ln>
              <a:solidFill>
                <a:srgbClr val="64222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v-LV" sz="2000" b="1" dirty="0">
                <a:ln>
                  <a:solidFill>
                    <a:schemeClr val="tx1"/>
                  </a:solidFill>
                </a:ln>
                <a:solidFill>
                  <a:srgbClr val="642225"/>
                </a:solidFill>
              </a:rPr>
              <a:t>Atskaišu konstruktors ar iespēju pielāgot formatējumu</a:t>
            </a:r>
          </a:p>
          <a:p>
            <a:endParaRPr lang="en-US" sz="2400" b="1" dirty="0">
              <a:ln>
                <a:solidFill>
                  <a:schemeClr val="tx1"/>
                </a:solidFill>
              </a:ln>
              <a:solidFill>
                <a:srgbClr val="642225"/>
              </a:solidFill>
            </a:endParaRPr>
          </a:p>
          <a:p>
            <a:endParaRPr lang="ru-RU" sz="2400" dirty="0"/>
          </a:p>
        </p:txBody>
      </p:sp>
      <p:pic>
        <p:nvPicPr>
          <p:cNvPr id="10" name="Рисунок 5">
            <a:extLst>
              <a:ext uri="{FF2B5EF4-FFF2-40B4-BE49-F238E27FC236}">
                <a16:creationId xmlns:a16="http://schemas.microsoft.com/office/drawing/2014/main" id="{80DB4B84-55E1-78F5-8525-170029AD1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5" y="148613"/>
            <a:ext cx="2029120" cy="42633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42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04DA46-F0A6-C2B5-048C-DCE7D5F4D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229" y="1501540"/>
            <a:ext cx="3820150" cy="81738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7880605-A044-2DDF-1CEB-FF3F01EB9D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7152" y="2473684"/>
            <a:ext cx="5079739" cy="364527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7" name="Заголовок 26">
            <a:extLst>
              <a:ext uri="{FF2B5EF4-FFF2-40B4-BE49-F238E27FC236}">
                <a16:creationId xmlns:a16="http://schemas.microsoft.com/office/drawing/2014/main" id="{D37CCBA1-F283-9E6B-4953-38894DE0A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44" y="739037"/>
            <a:ext cx="9334961" cy="1519144"/>
          </a:xfrm>
        </p:spPr>
        <p:txBody>
          <a:bodyPr>
            <a:normAutofit/>
          </a:bodyPr>
          <a:lstStyle/>
          <a:p>
            <a:r>
              <a:rPr lang="en-US" sz="24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B73C5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Izmai</a:t>
            </a:r>
            <a:r>
              <a:rPr lang="lv-LV" sz="24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B73C5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ņu vēsture</a:t>
            </a:r>
            <a:endParaRPr lang="ru-RU" sz="2400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B73C5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Объект 28">
            <a:extLst>
              <a:ext uri="{FF2B5EF4-FFF2-40B4-BE49-F238E27FC236}">
                <a16:creationId xmlns:a16="http://schemas.microsoft.com/office/drawing/2014/main" id="{B2AB5897-DCAF-CDD3-A766-1228AD2FC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6629" y="1037238"/>
            <a:ext cx="5157926" cy="1229791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marL="0" indent="0" algn="just">
              <a:buNone/>
            </a:pPr>
            <a:br>
              <a:rPr lang="lv-LV" b="1" i="0" dirty="0">
                <a:solidFill>
                  <a:schemeClr val="accent6">
                    <a:lumMod val="75000"/>
                  </a:schemeClr>
                </a:solidFill>
                <a:latin typeface="Söhne"/>
              </a:rPr>
            </a:br>
            <a:r>
              <a:rPr lang="lv-LV" b="1" dirty="0">
                <a:solidFill>
                  <a:srgbClr val="6A2427"/>
                </a:solidFill>
                <a:effectLst/>
                <a:latin typeface="Söhne"/>
              </a:rPr>
              <a:t>Ar dokumentu un katalogu versiju pārvaldīšanu ERP jūsu darbs kļūst ērtāks un pārredzamāks. </a:t>
            </a:r>
          </a:p>
          <a:p>
            <a:pPr marL="0" indent="0" algn="just">
              <a:buNone/>
            </a:pPr>
            <a:endParaRPr lang="ru-RU" i="1" dirty="0">
              <a:solidFill>
                <a:schemeClr val="bg2">
                  <a:lumMod val="25000"/>
                </a:schemeClr>
              </a:solidFill>
              <a:effectLst>
                <a:reflection blurRad="190500" stA="99000" endPos="24000" dir="5400000" sy="-100000" algn="bl" rotWithShape="0"/>
              </a:effectLst>
              <a:latin typeface="Söhne"/>
            </a:endParaRPr>
          </a:p>
          <a:p>
            <a:pPr marL="0" indent="0" algn="just">
              <a:buNone/>
            </a:pPr>
            <a:endParaRPr lang="ru-RU" i="1" dirty="0">
              <a:solidFill>
                <a:schemeClr val="bg2">
                  <a:lumMod val="25000"/>
                </a:schemeClr>
              </a:solidFill>
              <a:effectLst>
                <a:reflection blurRad="190500" stA="99000" endPos="24000" dir="5400000" sy="-100000" algn="bl" rotWithShape="0"/>
              </a:effectLst>
              <a:latin typeface="Söhne"/>
            </a:endParaRPr>
          </a:p>
          <a:p>
            <a:pPr marL="0" indent="0" algn="just">
              <a:buNone/>
            </a:pPr>
            <a:endParaRPr lang="ru-RU" i="1" dirty="0">
              <a:solidFill>
                <a:schemeClr val="bg2">
                  <a:lumMod val="25000"/>
                </a:schemeClr>
              </a:solidFill>
              <a:effectLst>
                <a:reflection blurRad="190500" stA="99000" endPos="24000" dir="5400000" sy="-100000" algn="bl" rotWithShape="0"/>
              </a:effectLst>
              <a:latin typeface="Söhne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" name="Рисунок 5">
            <a:extLst>
              <a:ext uri="{FF2B5EF4-FFF2-40B4-BE49-F238E27FC236}">
                <a16:creationId xmlns:a16="http://schemas.microsoft.com/office/drawing/2014/main" id="{852E36DD-630E-DCBC-0A84-75EA1CCF7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1" y="113561"/>
            <a:ext cx="2006414" cy="42156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46EAE0-20CD-0C26-5EDA-07C6D86C2C7D}"/>
              </a:ext>
            </a:extLst>
          </p:cNvPr>
          <p:cNvSpPr txBox="1"/>
          <p:nvPr/>
        </p:nvSpPr>
        <p:spPr>
          <a:xfrm>
            <a:off x="6684813" y="2296945"/>
            <a:ext cx="32995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rgbClr val="6A2427"/>
                </a:solidFill>
                <a:effectLst>
                  <a:reflection blurRad="190500" stA="99000" endPos="24000" dir="5400000" sy="-100000" algn="bl" rotWithShape="0"/>
                </a:effectLst>
                <a:latin typeface="Söhne"/>
              </a:rPr>
              <a:t>Šī funkcija ļauj jums vienmēr sekot līdzi </a:t>
            </a:r>
            <a:r>
              <a:rPr lang="lv-LV" b="1" u="sng" dirty="0">
                <a:solidFill>
                  <a:srgbClr val="6A2427"/>
                </a:solidFill>
                <a:effectLst>
                  <a:reflection blurRad="190500" stA="99000" endPos="24000" dir="5400000" sy="-100000" algn="bl" rotWithShape="0"/>
                </a:effectLst>
                <a:latin typeface="Söhne"/>
              </a:rPr>
              <a:t>izmaiņu vēsturei </a:t>
            </a:r>
            <a:r>
              <a:rPr lang="lv-LV" b="1" dirty="0">
                <a:solidFill>
                  <a:srgbClr val="6A2427"/>
                </a:solidFill>
                <a:effectLst>
                  <a:reflection blurRad="190500" stA="99000" endPos="24000" dir="5400000" sy="-100000" algn="bl" rotWithShape="0"/>
                </a:effectLst>
                <a:latin typeface="Söhne"/>
              </a:rPr>
              <a:t>un jebkurā brīdī pārbaudīt, kas un kādas labojumus veicis.</a:t>
            </a:r>
          </a:p>
          <a:p>
            <a:endParaRPr lang="ru-RU" dirty="0"/>
          </a:p>
        </p:txBody>
      </p:sp>
      <p:pic>
        <p:nvPicPr>
          <p:cNvPr id="6146" name="Picture 2" descr="История – Бесплатные иконки: интерфейс">
            <a:extLst>
              <a:ext uri="{FF2B5EF4-FFF2-40B4-BE49-F238E27FC236}">
                <a16:creationId xmlns:a16="http://schemas.microsoft.com/office/drawing/2014/main" id="{E6AB9323-7B36-98D6-3852-511164A8C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6109">
            <a:off x="6959055" y="3750393"/>
            <a:ext cx="2113477" cy="211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История – Бесплатные иконки: интерфейс">
            <a:extLst>
              <a:ext uri="{FF2B5EF4-FFF2-40B4-BE49-F238E27FC236}">
                <a16:creationId xmlns:a16="http://schemas.microsoft.com/office/drawing/2014/main" id="{BBC78CEB-549F-ECB4-47D9-D7AF55049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5888">
            <a:off x="6018419" y="38064"/>
            <a:ext cx="1332789" cy="133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41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0152B3-43E1-4A06-D764-E3600FC718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-212" r="4694"/>
          <a:stretch/>
        </p:blipFill>
        <p:spPr>
          <a:xfrm>
            <a:off x="3433946" y="1749509"/>
            <a:ext cx="4502691" cy="9564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12F9E2-A971-69EC-0E5D-B6B7BFF7B0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15838"/>
          <a:stretch/>
        </p:blipFill>
        <p:spPr>
          <a:xfrm>
            <a:off x="5363091" y="462642"/>
            <a:ext cx="3859146" cy="11161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8F1EAC5-57C0-475C-7809-F60C0F04B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56" y="1020713"/>
            <a:ext cx="3231489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b="1" i="1" dirty="0">
                <a:solidFill>
                  <a:srgbClr val="6A242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öhne"/>
              </a:rPr>
              <a:t>Jums ir iespēja atgriezties pie iepriekšējām dokumentu vai katalogu versijām, ja tas ir nepieciešams, un </a:t>
            </a:r>
            <a:r>
              <a:rPr lang="lv-LV" b="1" i="1" u="sng" dirty="0">
                <a:solidFill>
                  <a:srgbClr val="6A242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öhne"/>
              </a:rPr>
              <a:t>veikt labojumus</a:t>
            </a:r>
            <a:r>
              <a:rPr lang="lv-LV" b="1" i="1" dirty="0">
                <a:solidFill>
                  <a:srgbClr val="6A242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öhne"/>
              </a:rPr>
              <a:t> ar maksimālu precizitāti. </a:t>
            </a:r>
            <a:endParaRPr lang="ru-RU" b="1" i="1" dirty="0">
              <a:solidFill>
                <a:srgbClr val="6A2427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Söhne"/>
            </a:endParaRPr>
          </a:p>
          <a:p>
            <a:pPr marL="0" indent="0" algn="just">
              <a:buNone/>
            </a:pPr>
            <a:endParaRPr lang="ru-RU" i="1" dirty="0">
              <a:solidFill>
                <a:srgbClr val="0D0D0D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Söhne"/>
            </a:endParaRPr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E90594-7654-8631-C3F4-1B54F86F2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575" y="2896538"/>
            <a:ext cx="5825525" cy="31448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2AC644-5FB5-4B4D-31C1-32B8532FBA00}"/>
              </a:ext>
            </a:extLst>
          </p:cNvPr>
          <p:cNvSpPr txBox="1"/>
          <p:nvPr/>
        </p:nvSpPr>
        <p:spPr>
          <a:xfrm>
            <a:off x="6625470" y="3295871"/>
            <a:ext cx="34062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i="1" dirty="0">
                <a:solidFill>
                  <a:srgbClr val="6A242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öhne"/>
              </a:rPr>
              <a:t>Tas palīdz izvairīties no </a:t>
            </a:r>
            <a:r>
              <a:rPr lang="lv-LV" b="1" i="1" u="sng" dirty="0">
                <a:solidFill>
                  <a:srgbClr val="6A242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öhne"/>
              </a:rPr>
              <a:t>kļūdām</a:t>
            </a:r>
            <a:r>
              <a:rPr lang="lv-LV" b="1" i="1" dirty="0">
                <a:solidFill>
                  <a:srgbClr val="6A242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öhne"/>
              </a:rPr>
              <a:t>, </a:t>
            </a:r>
            <a:r>
              <a:rPr lang="lv-LV" b="1" i="1" u="sng" dirty="0">
                <a:solidFill>
                  <a:srgbClr val="6A242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öhne"/>
              </a:rPr>
              <a:t>samazina laiku</a:t>
            </a:r>
            <a:r>
              <a:rPr lang="lv-LV" b="1" i="1" dirty="0">
                <a:solidFill>
                  <a:srgbClr val="6A242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öhne"/>
              </a:rPr>
              <a:t>, kas pavadīts izmaiņu meklēšanai un analīzei, kā arī nodrošina </a:t>
            </a:r>
            <a:r>
              <a:rPr lang="lv-LV" b="1" i="1" u="sng" dirty="0">
                <a:solidFill>
                  <a:srgbClr val="6A242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öhne"/>
              </a:rPr>
              <a:t>dokumentācijas </a:t>
            </a:r>
            <a:r>
              <a:rPr lang="lv-LV" b="1" i="1" u="sng" dirty="0" err="1">
                <a:solidFill>
                  <a:srgbClr val="6A242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öhne"/>
              </a:rPr>
              <a:t>pārvadības</a:t>
            </a:r>
            <a:r>
              <a:rPr lang="lv-LV" b="1" i="1" u="sng" dirty="0">
                <a:solidFill>
                  <a:srgbClr val="6A242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öhne"/>
              </a:rPr>
              <a:t> drošību</a:t>
            </a:r>
            <a:r>
              <a:rPr lang="lv-LV" b="1" i="1" dirty="0">
                <a:solidFill>
                  <a:srgbClr val="6A242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öhne"/>
              </a:rPr>
              <a:t> un uzticamību.</a:t>
            </a:r>
          </a:p>
          <a:p>
            <a:endParaRPr lang="ru-RU" dirty="0"/>
          </a:p>
        </p:txBody>
      </p:sp>
      <p:pic>
        <p:nvPicPr>
          <p:cNvPr id="16" name="Рисунок 5">
            <a:extLst>
              <a:ext uri="{FF2B5EF4-FFF2-40B4-BE49-F238E27FC236}">
                <a16:creationId xmlns:a16="http://schemas.microsoft.com/office/drawing/2014/main" id="{E7649132-3112-8FCA-5FED-69938F33F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7" y="213288"/>
            <a:ext cx="2006414" cy="42156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412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AA6A57CF-6652-B4AF-D645-DA8A5E011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6192" y="1494876"/>
            <a:ext cx="5333633" cy="265748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27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7D1F5D-E308-F2BB-84C5-881F80EAA808}"/>
              </a:ext>
            </a:extLst>
          </p:cNvPr>
          <p:cNvSpPr/>
          <p:nvPr/>
        </p:nvSpPr>
        <p:spPr>
          <a:xfrm>
            <a:off x="7459595" y="1494876"/>
            <a:ext cx="1126259" cy="417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Шестеренка – Бесплатные иконки: строительство и инструменты">
            <a:extLst>
              <a:ext uri="{FF2B5EF4-FFF2-40B4-BE49-F238E27FC236}">
                <a16:creationId xmlns:a16="http://schemas.microsoft.com/office/drawing/2014/main" id="{9B7EE879-09E4-30CD-69C1-AE16BD706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8000"/>
                    </a14:imgEffect>
                    <a14:imgEffect>
                      <a14:colorTemperature colorTemp="6200"/>
                    </a14:imgEffect>
                    <a14:imgEffect>
                      <a14:saturation sat="4000"/>
                    </a14:imgEffect>
                    <a14:imgEffect>
                      <a14:brightnessContrast bright="100000" contrast="-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060" y="2415946"/>
            <a:ext cx="3824796" cy="382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2BD63-C397-8148-61BC-A377A6529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0879"/>
            <a:ext cx="8708994" cy="838631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800" b="1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Dokumentu</a:t>
            </a:r>
            <a:r>
              <a:rPr lang="en-US" sz="28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un </a:t>
            </a:r>
            <a:r>
              <a:rPr lang="en-US" sz="2800" b="1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katalogu</a:t>
            </a:r>
            <a:r>
              <a:rPr lang="en-US" sz="28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personalizācija</a:t>
            </a:r>
            <a:endParaRPr lang="ru-RU" dirty="0">
              <a:solidFill>
                <a:srgbClr val="9C2E46"/>
              </a:solidFill>
            </a:endParaRPr>
          </a:p>
        </p:txBody>
      </p:sp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10A3FD79-6A57-48ED-2FEF-DF20EE612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9" y="188039"/>
            <a:ext cx="2006414" cy="42156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FD7A77-3537-0608-F1A2-D93B8E7B1887}"/>
              </a:ext>
            </a:extLst>
          </p:cNvPr>
          <p:cNvSpPr txBox="1"/>
          <p:nvPr/>
        </p:nvSpPr>
        <p:spPr>
          <a:xfrm>
            <a:off x="339118" y="3090113"/>
            <a:ext cx="6369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1" i="1" dirty="0">
                <a:solidFill>
                  <a:srgbClr val="6A242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öhne"/>
              </a:rPr>
              <a:t>1C ERP piedāvā jums unikālu iespēju pilnībā pielāgot formu un dokumentu rekvizītus jūsu biznesa specifikai.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C552D0-5288-68E2-A179-2C9B2A430246}"/>
              </a:ext>
            </a:extLst>
          </p:cNvPr>
          <p:cNvSpPr txBox="1"/>
          <p:nvPr/>
        </p:nvSpPr>
        <p:spPr>
          <a:xfrm>
            <a:off x="1631929" y="3556354"/>
            <a:ext cx="80106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lv-LV" b="1" i="1" dirty="0">
              <a:solidFill>
                <a:srgbClr val="0D0D0D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Söhne"/>
            </a:endParaRPr>
          </a:p>
          <a:p>
            <a:endParaRPr lang="lv-LV" b="1" i="1" dirty="0">
              <a:solidFill>
                <a:srgbClr val="0D0D0D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Söhne"/>
            </a:endParaRPr>
          </a:p>
          <a:p>
            <a:endParaRPr lang="lv-LV" b="1" i="1" dirty="0">
              <a:solidFill>
                <a:srgbClr val="0D0D0D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Söhne"/>
            </a:endParaRPr>
          </a:p>
          <a:p>
            <a:r>
              <a:rPr lang="lv-LV" b="1" i="1" dirty="0">
                <a:solidFill>
                  <a:srgbClr val="6A242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öhne"/>
              </a:rPr>
              <a:t>Tas nozīmē, ka jūs varat viegli </a:t>
            </a:r>
            <a:r>
              <a:rPr lang="lv-LV" b="1" i="1" u="sng" dirty="0">
                <a:solidFill>
                  <a:srgbClr val="6A242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öhne"/>
              </a:rPr>
              <a:t>pielāgot</a:t>
            </a:r>
            <a:r>
              <a:rPr lang="lv-LV" b="1" i="1" dirty="0">
                <a:solidFill>
                  <a:srgbClr val="6A242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öhne"/>
              </a:rPr>
              <a:t> un </a:t>
            </a:r>
            <a:r>
              <a:rPr lang="lv-LV" b="1" i="1" u="sng" dirty="0">
                <a:solidFill>
                  <a:srgbClr val="6A242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öhne"/>
              </a:rPr>
              <a:t>personalizēt </a:t>
            </a:r>
            <a:r>
              <a:rPr lang="lv-LV" b="1" i="1" dirty="0">
                <a:solidFill>
                  <a:srgbClr val="6A242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öhne"/>
              </a:rPr>
              <a:t>programmas interfeisu atbilstoši jūsu vajadzībām un preferences.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F53BE6-F648-690A-E9A0-8BCCCA68A74E}"/>
              </a:ext>
            </a:extLst>
          </p:cNvPr>
          <p:cNvSpPr txBox="1"/>
          <p:nvPr/>
        </p:nvSpPr>
        <p:spPr>
          <a:xfrm>
            <a:off x="663691" y="5498793"/>
            <a:ext cx="87377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1" i="1" dirty="0">
                <a:solidFill>
                  <a:srgbClr val="6A242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öhne"/>
              </a:rPr>
              <a:t>Funkcija «Mainīt formu» ļauj jums:</a:t>
            </a:r>
          </a:p>
          <a:p>
            <a:pPr lvl="2"/>
            <a:endParaRPr lang="lv-LV" b="1" i="1" u="sng" dirty="0">
              <a:solidFill>
                <a:srgbClr val="6A2427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Söhne"/>
            </a:endParaRPr>
          </a:p>
          <a:p>
            <a:pPr lvl="2"/>
            <a:r>
              <a:rPr lang="lv-LV" b="1" i="1" u="sng" dirty="0">
                <a:solidFill>
                  <a:srgbClr val="6A242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öhne"/>
              </a:rPr>
              <a:t>pielāgot</a:t>
            </a:r>
            <a:r>
              <a:rPr lang="lv-LV" b="1" i="1" dirty="0">
                <a:solidFill>
                  <a:srgbClr val="6A2427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öhne"/>
              </a:rPr>
              <a:t> lauku izvietojumu, pievienot vai noņemt interfeisa elementus, veidot formas, kas labāk atspoguļo jūsu biznesa procesus.</a:t>
            </a:r>
          </a:p>
        </p:txBody>
      </p:sp>
    </p:spTree>
    <p:extLst>
      <p:ext uri="{BB962C8B-B14F-4D97-AF65-F5344CB8AC3E}">
        <p14:creationId xmlns:p14="http://schemas.microsoft.com/office/powerpoint/2010/main" val="257010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Икона Палитры Икона Искусства Векторная Иллюстрация — стоковая векторная  графика и другие изображения на тему Иконка - iStock">
            <a:extLst>
              <a:ext uri="{FF2B5EF4-FFF2-40B4-BE49-F238E27FC236}">
                <a16:creationId xmlns:a16="http://schemas.microsoft.com/office/drawing/2014/main" id="{D0764FF6-4325-8988-9165-6AFDA8CBD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54" b="14553"/>
          <a:stretch/>
        </p:blipFill>
        <p:spPr bwMode="auto">
          <a:xfrm>
            <a:off x="761459" y="3601158"/>
            <a:ext cx="2762340" cy="28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2B115C-E6C2-08AF-6CA7-3085B76D7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8426" y="4243526"/>
            <a:ext cx="3215727" cy="23592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DD9F5FE-1607-D988-9C21-5587F6FB3A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8740" y="3339843"/>
            <a:ext cx="2474656" cy="224383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AAC688-5B4F-4500-B646-8CAB47E377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8171" y="670613"/>
            <a:ext cx="3783315" cy="25427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9358022-B0D0-7E4C-6710-15296285B4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1076" y="670613"/>
            <a:ext cx="3787289" cy="208138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FBF69D-B6DB-B2B8-93AF-06F2B7A47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5067" y="2326963"/>
            <a:ext cx="4302444" cy="196381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5">
            <a:extLst>
              <a:ext uri="{FF2B5EF4-FFF2-40B4-BE49-F238E27FC236}">
                <a16:creationId xmlns:a16="http://schemas.microsoft.com/office/drawing/2014/main" id="{CC872393-5B57-FCED-5B42-874C10B16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5" y="153593"/>
            <a:ext cx="2006414" cy="42156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619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79B1DE-F116-E779-3ADF-282816CAF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5371" y="1693277"/>
            <a:ext cx="4264472" cy="4084283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80052-3714-67F3-4B1B-92205B298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8" y="853834"/>
            <a:ext cx="9490229" cy="691873"/>
          </a:xfrm>
        </p:spPr>
        <p:txBody>
          <a:bodyPr>
            <a:normAutofit fontScale="90000"/>
          </a:bodyPr>
          <a:lstStyle/>
          <a:p>
            <a:r>
              <a:rPr lang="en-US" sz="2200" b="1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Iespēja</a:t>
            </a:r>
            <a:r>
              <a:rPr lang="en-US" sz="22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200" b="1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kopēt</a:t>
            </a:r>
            <a:r>
              <a:rPr lang="en-US" sz="22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200" b="1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rindas</a:t>
            </a:r>
            <a:r>
              <a:rPr lang="en-US" sz="22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no </a:t>
            </a:r>
            <a:r>
              <a:rPr lang="en-US" sz="2200" b="1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viena</a:t>
            </a:r>
            <a:r>
              <a:rPr lang="en-US" sz="22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200" b="1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dokumenta</a:t>
            </a:r>
            <a:r>
              <a:rPr lang="en-US" sz="22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200" b="1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uz</a:t>
            </a:r>
            <a:r>
              <a:rPr lang="en-US" sz="22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200" b="1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citu</a:t>
            </a:r>
            <a:r>
              <a:rPr lang="ru-RU" sz="22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br>
              <a:rPr lang="en-US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E1D93E-26CF-A34D-ABE9-8D7539C28F94}"/>
              </a:ext>
            </a:extLst>
          </p:cNvPr>
          <p:cNvSpPr txBox="1"/>
          <p:nvPr/>
        </p:nvSpPr>
        <p:spPr>
          <a:xfrm>
            <a:off x="428994" y="2097349"/>
            <a:ext cx="348296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1" i="1" dirty="0">
                <a:solidFill>
                  <a:srgbClr val="0D0D0D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öhne"/>
              </a:rPr>
              <a:t>Ērts, vērtīgs un tajā pašā laikā vienkāršs rīks - "Kopēt rindas". Ar kura palīdzību iespējams pievienot dokumenta rindas ar informāciju par preci, cenām, atlaidēm, kas kopētas no esoša dokumenta, jaunam dokumentam.</a:t>
            </a:r>
          </a:p>
        </p:txBody>
      </p:sp>
      <p:pic>
        <p:nvPicPr>
          <p:cNvPr id="8" name="Рисунок 5">
            <a:extLst>
              <a:ext uri="{FF2B5EF4-FFF2-40B4-BE49-F238E27FC236}">
                <a16:creationId xmlns:a16="http://schemas.microsoft.com/office/drawing/2014/main" id="{CC31E60B-313D-3F8D-6622-2BA59E03D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4" y="270665"/>
            <a:ext cx="2006414" cy="42156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копировать файл - Пользовательский интерфейс и жесты Иконки">
            <a:extLst>
              <a:ext uri="{FF2B5EF4-FFF2-40B4-BE49-F238E27FC236}">
                <a16:creationId xmlns:a16="http://schemas.microsoft.com/office/drawing/2014/main" id="{338EA70F-B4B4-30F9-BAC5-0862E7B1D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16" y="4598614"/>
            <a:ext cx="1731165" cy="173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2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86850DFD-1EA5-121E-48F0-DFA0D6E73CFB}"/>
              </a:ext>
            </a:extLst>
          </p:cNvPr>
          <p:cNvGrpSpPr/>
          <p:nvPr/>
        </p:nvGrpSpPr>
        <p:grpSpPr>
          <a:xfrm>
            <a:off x="719091" y="1420427"/>
            <a:ext cx="7679040" cy="4803497"/>
            <a:chOff x="816745" y="1769733"/>
            <a:chExt cx="7528266" cy="4418003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F18563FD-2410-63E1-4713-37A9F02B3BA9}"/>
                </a:ext>
              </a:extLst>
            </p:cNvPr>
            <p:cNvGrpSpPr/>
            <p:nvPr/>
          </p:nvGrpSpPr>
          <p:grpSpPr>
            <a:xfrm>
              <a:off x="816745" y="1769733"/>
              <a:ext cx="7528266" cy="4418003"/>
              <a:chOff x="816744" y="1646581"/>
              <a:chExt cx="7652795" cy="4518066"/>
            </a:xfrm>
          </p:grpSpPr>
          <p:pic>
            <p:nvPicPr>
              <p:cNvPr id="5" name="Объект 5">
                <a:extLst>
                  <a:ext uri="{FF2B5EF4-FFF2-40B4-BE49-F238E27FC236}">
                    <a16:creationId xmlns:a16="http://schemas.microsoft.com/office/drawing/2014/main" id="{36452190-7714-53B5-10CB-8309B3495E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  <a14:imgEffect>
                          <a14:brightnessContrast bright="40000"/>
                        </a14:imgEffect>
                      </a14:imgLayer>
                    </a14:imgProps>
                  </a:ext>
                </a:extLst>
              </a:blip>
              <a:srcRect l="10253" r="767"/>
              <a:stretch/>
            </p:blipFill>
            <p:spPr>
              <a:xfrm>
                <a:off x="816744" y="1646581"/>
                <a:ext cx="7652795" cy="4518066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0"/>
                  </a:prstClr>
                </a:outerShdw>
              </a:effectLst>
            </p:spPr>
          </p:pic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637B6E1C-D9FA-6D33-C160-4F181F5CB7AF}"/>
                  </a:ext>
                </a:extLst>
              </p:cNvPr>
              <p:cNvSpPr/>
              <p:nvPr/>
            </p:nvSpPr>
            <p:spPr>
              <a:xfrm>
                <a:off x="7786200" y="1837678"/>
                <a:ext cx="612076" cy="3229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ED2713AA-ED1D-0FBD-ECEA-F325D6823A91}"/>
                </a:ext>
              </a:extLst>
            </p:cNvPr>
            <p:cNvSpPr/>
            <p:nvPr/>
          </p:nvSpPr>
          <p:spPr>
            <a:xfrm>
              <a:off x="3311371" y="4199138"/>
              <a:ext cx="2547891" cy="19885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705501-E80A-158E-0B83-60C16BE6C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4" y="148829"/>
            <a:ext cx="2006414" cy="42156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11CE4-CAC0-9448-A86A-9F1D8E9C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4" y="298881"/>
            <a:ext cx="8596668" cy="1320800"/>
          </a:xfrm>
        </p:spPr>
        <p:txBody>
          <a:bodyPr>
            <a:normAutofit/>
          </a:bodyPr>
          <a:lstStyle/>
          <a:p>
            <a:br>
              <a:rPr lang="lv-LV" b="1" dirty="0">
                <a:solidFill>
                  <a:srgbClr val="D36F1F"/>
                </a:solidFill>
              </a:rPr>
            </a:br>
            <a:endParaRPr lang="ru-RU" b="1" dirty="0">
              <a:solidFill>
                <a:srgbClr val="9F5A5A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853DB6-A721-2478-A584-24769DAA6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567" y="902588"/>
            <a:ext cx="6738152" cy="444254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lv-LV" sz="2400" i="1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</a:endParaRPr>
          </a:p>
          <a:p>
            <a:pPr marL="0" indent="0">
              <a:buNone/>
            </a:pPr>
            <a:r>
              <a:rPr lang="lv-LV" sz="3300" b="1" dirty="0">
                <a:solidFill>
                  <a:srgbClr val="9F5A5A"/>
                </a:solidFill>
              </a:rPr>
              <a:t>Galvenās mērķu rādītāju monitora funkcijas ietver:</a:t>
            </a:r>
          </a:p>
          <a:p>
            <a:pPr marL="0" indent="0">
              <a:buNone/>
            </a:pPr>
            <a:endParaRPr lang="lv-LV" sz="2000" i="1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</a:endParaRPr>
          </a:p>
          <a:p>
            <a:r>
              <a:rPr lang="lv-LV" sz="2400" i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öhne"/>
              </a:rPr>
              <a:t>Datu vizualizāciju: galveno rādītāju attēlošana ērtā un saprotamā formā, piemēram, diagrammas, grafiki, tabulas u.c.</a:t>
            </a:r>
          </a:p>
          <a:p>
            <a:endParaRPr lang="lv-LV" sz="2400" i="1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</a:endParaRPr>
          </a:p>
          <a:p>
            <a:r>
              <a:rPr lang="lv-LV" sz="2400" i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öhne"/>
              </a:rPr>
              <a:t>Rādītāju pielāgošanu: iespēja izvēlēties un pielāgot rādītājus atbilstoši organizācijas vajadzībām un mērķiem.</a:t>
            </a:r>
          </a:p>
          <a:p>
            <a:endParaRPr lang="lv-LV" sz="2400" i="1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</a:endParaRPr>
          </a:p>
          <a:p>
            <a:r>
              <a:rPr lang="lv-LV" sz="2400" i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öhne"/>
              </a:rPr>
              <a:t>Paziņojumus un brīdinājumus: automātiska paziņojumu nosūtīšana, sasniedzot noteiktus sliekšņus, lai ātri reaģētu uz situācijas izmaiņām.</a:t>
            </a:r>
          </a:p>
          <a:p>
            <a:endParaRPr lang="lv-LV" sz="2400" i="1" dirty="0">
              <a:solidFill>
                <a:srgbClr val="0D0D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öhne"/>
            </a:endParaRPr>
          </a:p>
          <a:p>
            <a:r>
              <a:rPr lang="lv-LV" sz="2400" i="1" dirty="0">
                <a:solidFill>
                  <a:srgbClr val="0D0D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öhne"/>
              </a:rPr>
              <a:t>Analītiku un atskaites: piekļuve detalizētai analītiskajai informācijai un iespēja veidot atskaites, lai novērtētu ražošanas vai biznesa darbību.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08EAB8-D63C-5AA0-931D-A7A5AB6AC9FB}"/>
              </a:ext>
            </a:extLst>
          </p:cNvPr>
          <p:cNvSpPr txBox="1"/>
          <p:nvPr/>
        </p:nvSpPr>
        <p:spPr>
          <a:xfrm>
            <a:off x="199574" y="671756"/>
            <a:ext cx="63920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9C2E4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Mērķu rādītāju monitors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3501616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1086</TotalTime>
  <Words>572</Words>
  <Application>Microsoft Office PowerPoint</Application>
  <PresentationFormat>Platekrāna</PresentationFormat>
  <Paragraphs>75</Paragraphs>
  <Slides>14</Slides>
  <Notes>3</Notes>
  <HiddenSlides>0</HiddenSlides>
  <MMClips>0</MMClips>
  <ScaleCrop>false</ScaleCrop>
  <HeadingPairs>
    <vt:vector size="6" baseType="variant">
      <vt:variant>
        <vt:lpstr>Lietotie fonti</vt:lpstr>
      </vt:variant>
      <vt:variant>
        <vt:i4>7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Söhne</vt:lpstr>
      <vt:lpstr>Trebuchet MS</vt:lpstr>
      <vt:lpstr>Wingdings</vt:lpstr>
      <vt:lpstr>Wingdings 3</vt:lpstr>
      <vt:lpstr>Аспект</vt:lpstr>
      <vt:lpstr>1C.ERP Enterprise resource planning  </vt:lpstr>
      <vt:lpstr> Ko piedāvā ERP 2. Uzņēmuma vadība?</vt:lpstr>
      <vt:lpstr>Šodien mēs apskatīsim noderīgus palīglīdzekļus, kas ievērojami atvieglo mūsu darbu, neiedziļinoties funkcionalitātes detaļās: </vt:lpstr>
      <vt:lpstr>Izmaiņu vēsture</vt:lpstr>
      <vt:lpstr>PowerPoint prezentācija</vt:lpstr>
      <vt:lpstr> Dokumentu un katalogu personalizācija</vt:lpstr>
      <vt:lpstr>PowerPoint prezentācija</vt:lpstr>
      <vt:lpstr>Iespēja kopēt rindas no viena dokumenta uz citu:  </vt:lpstr>
      <vt:lpstr> </vt:lpstr>
      <vt:lpstr>PowerPoint prezentācija</vt:lpstr>
      <vt:lpstr> Atskaites konstruktors ar formatēšanas pielāgošanas iespējām.  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1C.ERP Enterprise resource planning</dc:title>
  <dc:creator>TNastya</dc:creator>
  <cp:lastModifiedBy>Onetec.Irina</cp:lastModifiedBy>
  <cp:revision>9</cp:revision>
  <dcterms:created xsi:type="dcterms:W3CDTF">2024-03-13T13:54:28Z</dcterms:created>
  <dcterms:modified xsi:type="dcterms:W3CDTF">2024-03-15T17:23:47Z</dcterms:modified>
</cp:coreProperties>
</file>